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0"/>
  </p:notesMasterIdLst>
  <p:handoutMasterIdLst>
    <p:handoutMasterId r:id="rId31"/>
  </p:handoutMasterIdLst>
  <p:sldIdLst>
    <p:sldId id="256" r:id="rId2"/>
    <p:sldId id="270" r:id="rId3"/>
    <p:sldId id="261" r:id="rId4"/>
    <p:sldId id="284" r:id="rId5"/>
    <p:sldId id="276" r:id="rId6"/>
    <p:sldId id="285" r:id="rId7"/>
    <p:sldId id="271" r:id="rId8"/>
    <p:sldId id="281" r:id="rId9"/>
    <p:sldId id="280" r:id="rId10"/>
    <p:sldId id="259" r:id="rId11"/>
    <p:sldId id="266" r:id="rId12"/>
    <p:sldId id="273" r:id="rId13"/>
    <p:sldId id="274" r:id="rId14"/>
    <p:sldId id="268" r:id="rId15"/>
    <p:sldId id="269" r:id="rId16"/>
    <p:sldId id="278" r:id="rId17"/>
    <p:sldId id="279" r:id="rId18"/>
    <p:sldId id="282" r:id="rId19"/>
    <p:sldId id="283" r:id="rId20"/>
    <p:sldId id="275" r:id="rId21"/>
    <p:sldId id="277" r:id="rId22"/>
    <p:sldId id="272" r:id="rId23"/>
    <p:sldId id="260" r:id="rId24"/>
    <p:sldId id="264" r:id="rId25"/>
    <p:sldId id="265" r:id="rId26"/>
    <p:sldId id="267" r:id="rId27"/>
    <p:sldId id="262" r:id="rId28"/>
    <p:sldId id="263" r:id="rId29"/>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59"/>
    <p:restoredTop sz="86538"/>
  </p:normalViewPr>
  <p:slideViewPr>
    <p:cSldViewPr snapToGrid="0" snapToObjects="1">
      <p:cViewPr varScale="1">
        <p:scale>
          <a:sx n="84" d="100"/>
          <a:sy n="84" d="100"/>
        </p:scale>
        <p:origin x="1928" y="176"/>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2019/11/27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23</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24</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25</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26</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27</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28</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a:t>
            </a:r>
            <a:r>
              <a:rPr lang="ja-JP" altLang="en-US" sz="2400">
                <a:latin typeface="Hiragino Sans W3" panose="020B0300000000000000" pitchFamily="34" charset="-128"/>
                <a:ea typeface="Hiragino Sans W3" panose="020B0300000000000000" pitchFamily="34" charset="-128"/>
              </a:rPr>
              <a:t>時間オートマトンによるモデル化，シミュレーション実行，モデル検査による形式的検証が可能な</a:t>
            </a:r>
            <a:r>
              <a:rPr lang="ja-JP" altLang="en-US" sz="2400">
                <a:latin typeface="+mn-ea"/>
                <a:ea typeface="+mn-ea"/>
              </a:rPr>
              <a:t>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628650" y="6356351"/>
            <a:ext cx="904586" cy="365125"/>
          </a:xfrm>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a:xfrm>
            <a:off x="1644073" y="6356351"/>
            <a:ext cx="4802909" cy="365125"/>
          </a:xfrm>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r>
              <a:rPr lang="en-US" altLang="ja-JP"/>
              <a:t>2019/12/6</a:t>
            </a:r>
            <a:endParaRPr lang="ja-JP" altLang="en-US"/>
          </a:p>
        </p:txBody>
      </p:sp>
      <p:sp>
        <p:nvSpPr>
          <p:cNvPr id="8" name="Footer Placeholder 7"/>
          <p:cNvSpPr>
            <a:spLocks noGrp="1"/>
          </p:cNvSpPr>
          <p:nvPr>
            <p:ph type="ftr" sz="quarter" idx="11"/>
          </p:nvPr>
        </p:nvSpPr>
        <p:spPr/>
        <p:txBody>
          <a:bodyPr/>
          <a:lstStyle>
            <a:lvl1pPr>
              <a:defRPr b="0" i="0"/>
            </a:lvl1pPr>
          </a:lstStyle>
          <a:p>
            <a:r>
              <a:rPr lang="ja-JP" altLang="en-US"/>
              <a:t>博士前期課程中間発表</a:t>
            </a:r>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r>
              <a:rPr lang="en-US" altLang="ja-JP"/>
              <a:t>2019/12/6</a:t>
            </a:r>
            <a:endParaRPr lang="ja-JP" altLang="en-US"/>
          </a:p>
        </p:txBody>
      </p:sp>
      <p:sp>
        <p:nvSpPr>
          <p:cNvPr id="4" name="Footer Placeholder 3"/>
          <p:cNvSpPr>
            <a:spLocks noGrp="1"/>
          </p:cNvSpPr>
          <p:nvPr>
            <p:ph type="ftr" sz="quarter" idx="11"/>
          </p:nvPr>
        </p:nvSpPr>
        <p:spPr/>
        <p:txBody>
          <a:bodyPr/>
          <a:lstStyle>
            <a:lvl1pPr>
              <a:defRPr b="0" i="0"/>
            </a:lvl1pPr>
          </a:lstStyle>
          <a:p>
            <a:r>
              <a:rPr lang="ja-JP" altLang="en-US"/>
              <a:t>博士前期課程中間発表</a:t>
            </a:r>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r>
              <a:rPr lang="en-US" altLang="ja-JP"/>
              <a:t>2019/12/6</a:t>
            </a:r>
            <a:endParaRPr lang="ja-JP" altLang="en-US"/>
          </a:p>
        </p:txBody>
      </p:sp>
      <p:sp>
        <p:nvSpPr>
          <p:cNvPr id="3" name="Footer Placeholder 2"/>
          <p:cNvSpPr>
            <a:spLocks noGrp="1"/>
          </p:cNvSpPr>
          <p:nvPr>
            <p:ph type="ftr" sz="quarter" idx="11"/>
          </p:nvPr>
        </p:nvSpPr>
        <p:spPr/>
        <p:txBody>
          <a:bodyPr/>
          <a:lstStyle>
            <a:lvl1pPr>
              <a:defRPr b="0" i="0"/>
            </a:lvl1pPr>
          </a:lstStyle>
          <a:p>
            <a:r>
              <a:rPr lang="ja-JP" altLang="en-US"/>
              <a:t>博士前期課程中間発表</a:t>
            </a:r>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932295"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r>
              <a:rPr lang="en-US" altLang="ja-JP"/>
              <a:t>2019/12/6</a:t>
            </a:r>
            <a:endParaRPr lang="ja-JP" altLang="en-US"/>
          </a:p>
        </p:txBody>
      </p:sp>
      <p:sp>
        <p:nvSpPr>
          <p:cNvPr id="5" name="Footer Placeholder 4"/>
          <p:cNvSpPr>
            <a:spLocks noGrp="1"/>
          </p:cNvSpPr>
          <p:nvPr>
            <p:ph type="ftr" sz="quarter" idx="3"/>
          </p:nvPr>
        </p:nvSpPr>
        <p:spPr>
          <a:xfrm>
            <a:off x="1681018" y="6356351"/>
            <a:ext cx="525549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r>
              <a:rPr lang="ja-JP" altLang="en-US"/>
              <a:t>博士前期課程中間発表</a:t>
            </a:r>
          </a:p>
        </p:txBody>
      </p:sp>
      <p:sp>
        <p:nvSpPr>
          <p:cNvPr id="6" name="Slide Number Placeholder 5"/>
          <p:cNvSpPr>
            <a:spLocks noGrp="1"/>
          </p:cNvSpPr>
          <p:nvPr>
            <p:ph type="sldNum" sz="quarter" idx="4"/>
          </p:nvPr>
        </p:nvSpPr>
        <p:spPr>
          <a:xfrm>
            <a:off x="6936508" y="6356351"/>
            <a:ext cx="1578841"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ja-JP" altLang="en-US" sz="3600">
                <a:latin typeface="+mj-ea"/>
                <a:ea typeface="+mj-ea"/>
              </a:rPr>
              <a:t>自動運転車群制御アルゴリズムの時間オートマトンによるモデリングと検証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sz="1600"/>
              <a:t>佐原 優衣　（中村研究室）</a:t>
            </a:r>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2064773" y="6356351"/>
            <a:ext cx="4994787" cy="365125"/>
          </a:xfrm>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モデル（使用権モデル）</a:t>
            </a:r>
            <a:endParaRPr kumimoji="1" lang="ja-JP" altLang="en-US" sz="4000"/>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52722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20698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7392363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57861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2019/12/6</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1205275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0768894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
        <p:nvSpPr>
          <p:cNvPr id="4" name="日付プレースホルダー 3">
            <a:extLst>
              <a:ext uri="{FF2B5EF4-FFF2-40B4-BE49-F238E27FC236}">
                <a16:creationId xmlns:a16="http://schemas.microsoft.com/office/drawing/2014/main" id="{6DAD2F33-F614-5744-86A8-FC99E117717F}"/>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5C13255A-1677-814B-A4CC-925F736183B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9934511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
        <p:nvSpPr>
          <p:cNvPr id="4" name="日付プレースホルダー 3">
            <a:extLst>
              <a:ext uri="{FF2B5EF4-FFF2-40B4-BE49-F238E27FC236}">
                <a16:creationId xmlns:a16="http://schemas.microsoft.com/office/drawing/2014/main" id="{FC240210-CBA5-634E-819D-1E46903D2AE6}"/>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4B448C3-5805-F042-9905-6D4C1E8C5A1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467172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1D8E54FE-9131-F144-8837-F4198D40031F}"/>
              </a:ext>
            </a:extLst>
          </p:cNvPr>
          <p:cNvPicPr>
            <a:picLocks noChangeAspect="1"/>
          </p:cNvPicPr>
          <p:nvPr/>
        </p:nvPicPr>
        <p:blipFill rotWithShape="1">
          <a:blip r:embed="rId2"/>
          <a:srcRect l="17071" r="14555" b="5630"/>
          <a:stretch/>
        </p:blipFill>
        <p:spPr>
          <a:xfrm>
            <a:off x="6384568" y="1165205"/>
            <a:ext cx="2682720" cy="2777044"/>
          </a:xfrm>
          <a:prstGeom prst="rect">
            <a:avLst/>
          </a:prstGeom>
        </p:spPr>
      </p:pic>
      <p:sp>
        <p:nvSpPr>
          <p:cNvPr id="2" name="タイトル 1">
            <a:extLst>
              <a:ext uri="{FF2B5EF4-FFF2-40B4-BE49-F238E27FC236}">
                <a16:creationId xmlns:a16="http://schemas.microsoft.com/office/drawing/2014/main" id="{B3B49944-CE97-6A49-8D78-04A78C677BD3}"/>
              </a:ext>
            </a:extLst>
          </p:cNvPr>
          <p:cNvSpPr>
            <a:spLocks noGrp="1"/>
          </p:cNvSpPr>
          <p:nvPr>
            <p:ph type="title"/>
          </p:nvPr>
        </p:nvSpPr>
        <p:spPr/>
        <p:txBody>
          <a:bodyPr>
            <a:normAutofit/>
          </a:bodyPr>
          <a:lstStyle/>
          <a:p>
            <a:r>
              <a:rPr kumimoji="1" lang="en-US" altLang="ja-JP" sz="4000" dirty="0"/>
              <a:t>UPPAAL</a:t>
            </a:r>
            <a:r>
              <a:rPr kumimoji="1" lang="ja-JP" altLang="en-US" sz="4000"/>
              <a:t>モデル（追従モデル）</a:t>
            </a:r>
          </a:p>
        </p:txBody>
      </p:sp>
      <p:sp>
        <p:nvSpPr>
          <p:cNvPr id="3" name="コンテンツ プレースホルダー 2">
            <a:extLst>
              <a:ext uri="{FF2B5EF4-FFF2-40B4-BE49-F238E27FC236}">
                <a16:creationId xmlns:a16="http://schemas.microsoft.com/office/drawing/2014/main" id="{5698CB1D-21FD-A545-AE33-CD537798116B}"/>
              </a:ext>
            </a:extLst>
          </p:cNvPr>
          <p:cNvSpPr>
            <a:spLocks noGrp="1"/>
          </p:cNvSpPr>
          <p:nvPr>
            <p:ph idx="1"/>
          </p:nvPr>
        </p:nvSpPr>
        <p:spPr>
          <a:xfrm>
            <a:off x="628650" y="1475105"/>
            <a:ext cx="7886700" cy="3323370"/>
          </a:xfrm>
        </p:spPr>
        <p:txBody>
          <a:bodyPr/>
          <a:lstStyle/>
          <a:p>
            <a:r>
              <a:rPr kumimoji="1" lang="ja-JP" altLang="en-US"/>
              <a:t>交差点に対して進入する方向と進行方向を保持したモデル</a:t>
            </a:r>
            <a:endParaRPr kumimoji="1" lang="en-US" altLang="ja-JP" dirty="0"/>
          </a:p>
          <a:p>
            <a:r>
              <a:rPr lang="ja-JP" altLang="en-US"/>
              <a:t>後続車両も条件が合えば進入可能</a:t>
            </a:r>
            <a:endParaRPr lang="en-US" altLang="ja-JP" dirty="0"/>
          </a:p>
          <a:p>
            <a:r>
              <a:rPr lang="ja-JP" altLang="en-US"/>
              <a:t>どの方向車両がどの様な状態であるかを大域二次元配列で管理</a:t>
            </a:r>
            <a:endParaRPr lang="en-US" altLang="ja-JP" dirty="0"/>
          </a:p>
          <a:p>
            <a:r>
              <a:rPr kumimoji="1" lang="ja-JP" altLang="en-US"/>
              <a:t>交差点進入条件で他車状態を見て，後の条件は時間制約のみになる様にした</a:t>
            </a:r>
          </a:p>
        </p:txBody>
      </p:sp>
      <p:sp>
        <p:nvSpPr>
          <p:cNvPr id="4" name="日付プレースホルダー 3">
            <a:extLst>
              <a:ext uri="{FF2B5EF4-FFF2-40B4-BE49-F238E27FC236}">
                <a16:creationId xmlns:a16="http://schemas.microsoft.com/office/drawing/2014/main" id="{3ABCD2F1-2FC0-724A-83F7-E25434FEEE0E}"/>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DD99A769-68B8-8446-8493-44DE19692B9B}"/>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8D71C1D0-37A3-494A-85DC-859F5963F601}"/>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pic>
        <p:nvPicPr>
          <p:cNvPr id="9" name="図 8">
            <a:extLst>
              <a:ext uri="{FF2B5EF4-FFF2-40B4-BE49-F238E27FC236}">
                <a16:creationId xmlns:a16="http://schemas.microsoft.com/office/drawing/2014/main" id="{625D3CF8-F782-DE40-B5A8-423E4EA84A23}"/>
              </a:ext>
            </a:extLst>
          </p:cNvPr>
          <p:cNvPicPr>
            <a:picLocks noChangeAspect="1"/>
          </p:cNvPicPr>
          <p:nvPr/>
        </p:nvPicPr>
        <p:blipFill>
          <a:blip r:embed="rId3"/>
          <a:stretch>
            <a:fillRect/>
          </a:stretch>
        </p:blipFill>
        <p:spPr>
          <a:xfrm>
            <a:off x="327660" y="4997390"/>
            <a:ext cx="8488680" cy="1160046"/>
          </a:xfrm>
          <a:prstGeom prst="rect">
            <a:avLst/>
          </a:prstGeom>
        </p:spPr>
      </p:pic>
    </p:spTree>
    <p:extLst>
      <p:ext uri="{BB962C8B-B14F-4D97-AF65-F5344CB8AC3E}">
        <p14:creationId xmlns:p14="http://schemas.microsoft.com/office/powerpoint/2010/main" val="29758628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7855E4-1440-5E4E-91D7-AA58A923E47B}"/>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CDF7DC78-3DDD-5447-AC2B-28DD38D7F1C6}"/>
              </a:ext>
            </a:extLst>
          </p:cNvPr>
          <p:cNvSpPr>
            <a:spLocks noGrp="1"/>
          </p:cNvSpPr>
          <p:nvPr>
            <p:ph idx="1"/>
          </p:nvPr>
        </p:nvSpPr>
        <p:spPr>
          <a:xfrm>
            <a:off x="628650" y="1825625"/>
            <a:ext cx="7886700" cy="978535"/>
          </a:xfrm>
        </p:spPr>
        <p:txBody>
          <a:bodyPr/>
          <a:lstStyle/>
          <a:p>
            <a:r>
              <a:rPr lang="ja-JP" altLang="en-US"/>
              <a:t>車両を動かした上で求める挙動をするか確認する</a:t>
            </a:r>
            <a:endParaRPr kumimoji="1" lang="ja-JP" altLang="en-US"/>
          </a:p>
        </p:txBody>
      </p:sp>
      <p:sp>
        <p:nvSpPr>
          <p:cNvPr id="4" name="日付プレースホルダー 3">
            <a:extLst>
              <a:ext uri="{FF2B5EF4-FFF2-40B4-BE49-F238E27FC236}">
                <a16:creationId xmlns:a16="http://schemas.microsoft.com/office/drawing/2014/main" id="{C09F5F47-29B5-E447-A37B-6B55BE2BCC14}"/>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8DCA5EDD-89F0-D646-8FE5-8656F64A0620}"/>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000AE8AE-49B3-284B-8686-E10D259DCF6B}"/>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pic>
        <p:nvPicPr>
          <p:cNvPr id="8" name="図 7">
            <a:extLst>
              <a:ext uri="{FF2B5EF4-FFF2-40B4-BE49-F238E27FC236}">
                <a16:creationId xmlns:a16="http://schemas.microsoft.com/office/drawing/2014/main" id="{A96FCEA9-8A4E-7244-9F20-C18947D3856B}"/>
              </a:ext>
            </a:extLst>
          </p:cNvPr>
          <p:cNvPicPr>
            <a:picLocks noChangeAspect="1"/>
          </p:cNvPicPr>
          <p:nvPr/>
        </p:nvPicPr>
        <p:blipFill>
          <a:blip r:embed="rId2"/>
          <a:stretch>
            <a:fillRect/>
          </a:stretch>
        </p:blipFill>
        <p:spPr>
          <a:xfrm>
            <a:off x="868680" y="2632062"/>
            <a:ext cx="7894320" cy="3579031"/>
          </a:xfrm>
          <a:prstGeom prst="rect">
            <a:avLst/>
          </a:prstGeom>
        </p:spPr>
      </p:pic>
    </p:spTree>
    <p:extLst>
      <p:ext uri="{BB962C8B-B14F-4D97-AF65-F5344CB8AC3E}">
        <p14:creationId xmlns:p14="http://schemas.microsoft.com/office/powerpoint/2010/main" val="6592131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580610" y="2689521"/>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83088" y="6200277"/>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50" y="1257598"/>
            <a:ext cx="7886701" cy="149271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自動運転技術の発達が著しい</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
        <p:nvSpPr>
          <p:cNvPr id="4" name="日付プレースホルダー 3">
            <a:extLst>
              <a:ext uri="{FF2B5EF4-FFF2-40B4-BE49-F238E27FC236}">
                <a16:creationId xmlns:a16="http://schemas.microsoft.com/office/drawing/2014/main" id="{F4060D5A-BF58-A84C-811E-91F954C32576}"/>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DFF1422A-1C77-B043-9B88-A576FFB7ABF3}"/>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428018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2329497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lnSpcReduction="10000"/>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博士前期課程中間発表</a:t>
            </a:r>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2714665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23</a:t>
            </a:fld>
            <a:endParaRPr lang="ja-JP" altLang="en-US"/>
          </a:p>
        </p:txBody>
      </p:sp>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8236862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24</a:t>
            </a:fld>
            <a:endParaRPr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6109932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25</a:t>
            </a:fld>
            <a:endParaRPr lang="ja-JP" altLang="en-US"/>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5019657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26</a:t>
            </a:fld>
            <a:endParaRPr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9990303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27</a:t>
            </a:fld>
            <a:endParaRPr lang="ja-JP" altLang="en-US"/>
          </a:p>
        </p:txBody>
      </p:sp>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806976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28</a:t>
            </a:fld>
            <a:endParaRPr lang="ja-JP" altLang="en-US"/>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611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多量の自動運転車で構成された都市空間において，</a:t>
            </a:r>
          </a:p>
          <a:p>
            <a:pPr marL="0" indent="0">
              <a:lnSpc>
                <a:spcPct val="150000"/>
              </a:lnSpc>
              <a:buNone/>
            </a:pPr>
            <a:r>
              <a:rPr lang="en-US" altLang="ja-JP" sz="2400" dirty="0">
                <a:latin typeface="+mn-ea"/>
                <a:ea typeface="+mn-ea"/>
              </a:rPr>
              <a:t>	</a:t>
            </a:r>
            <a:r>
              <a:rPr lang="ja-JP" altLang="en-US" sz="2400">
                <a:latin typeface="+mn-ea"/>
                <a:ea typeface="+mn-ea"/>
              </a:rPr>
              <a:t>渋滞やデッドロックが発生する可能性がある</a:t>
            </a:r>
            <a:endParaRPr lang="en-US" altLang="ja-JP" sz="2400" dirty="0">
              <a:latin typeface="+mn-ea"/>
              <a:ea typeface="+mn-ea"/>
            </a:endParaRPr>
          </a:p>
          <a:p>
            <a:pPr>
              <a:lnSpc>
                <a:spcPct val="150000"/>
              </a:lnSpc>
            </a:pPr>
            <a:r>
              <a:rPr lang="ja-JP" altLang="en-US" sz="2400">
                <a:latin typeface="+mn-ea"/>
                <a:ea typeface="+mn-ea"/>
              </a:rPr>
              <a:t>効率的な自動運転車群制御アルゴリズムが必要となる</a:t>
            </a:r>
          </a:p>
          <a:p>
            <a:pPr>
              <a:lnSpc>
                <a:spcPct val="150000"/>
              </a:lnSpc>
            </a:pPr>
            <a:endParaRPr kumimoji="1"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5F70148-1C63-6049-A2DF-E4AC7097FCAB}"/>
              </a:ext>
            </a:extLst>
          </p:cNvPr>
          <p:cNvSpPr>
            <a:spLocks noGrp="1"/>
          </p:cNvSpPr>
          <p:nvPr>
            <p:ph type="title"/>
          </p:nvPr>
        </p:nvSpPr>
        <p:spPr/>
        <p:txBody>
          <a:bodyPr/>
          <a:lstStyle/>
          <a:p>
            <a:r>
              <a:rPr kumimoji="1" lang="ja-JP" altLang="en-US"/>
              <a:t>研究目的</a:t>
            </a:r>
          </a:p>
        </p:txBody>
      </p:sp>
      <p:sp>
        <p:nvSpPr>
          <p:cNvPr id="3" name="コンテンツ プレースホルダー 2">
            <a:extLst>
              <a:ext uri="{FF2B5EF4-FFF2-40B4-BE49-F238E27FC236}">
                <a16:creationId xmlns:a16="http://schemas.microsoft.com/office/drawing/2014/main" id="{09886C59-3E6D-8946-87A3-BB02DE22F33C}"/>
              </a:ext>
            </a:extLst>
          </p:cNvPr>
          <p:cNvSpPr>
            <a:spLocks noGrp="1"/>
          </p:cNvSpPr>
          <p:nvPr>
            <p:ph idx="1"/>
          </p:nvPr>
        </p:nvSpPr>
        <p:spPr/>
        <p:txBody>
          <a:bodyPr/>
          <a:lstStyle/>
          <a:p>
            <a:r>
              <a:rPr lang="ja-JP" altLang="en-US"/>
              <a:t>群制御アルゴリズムが衝突回避や時間制約などの性質を形式的に記述し，形式検証手法の提案</a:t>
            </a:r>
            <a:endParaRPr lang="en-US" altLang="ja-JP" dirty="0"/>
          </a:p>
          <a:p>
            <a:endParaRPr lang="ja-JP" altLang="en-US"/>
          </a:p>
        </p:txBody>
      </p:sp>
      <p:sp>
        <p:nvSpPr>
          <p:cNvPr id="4" name="日付プレースホルダー 3">
            <a:extLst>
              <a:ext uri="{FF2B5EF4-FFF2-40B4-BE49-F238E27FC236}">
                <a16:creationId xmlns:a16="http://schemas.microsoft.com/office/drawing/2014/main" id="{85748281-A345-854E-AF9D-53F7214D5F90}"/>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1A16E02-80B7-1945-8F72-48500122891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30506A27-CCA2-7346-A67D-93A7728ECF03}"/>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spTree>
    <p:extLst>
      <p:ext uri="{BB962C8B-B14F-4D97-AF65-F5344CB8AC3E}">
        <p14:creationId xmlns:p14="http://schemas.microsoft.com/office/powerpoint/2010/main" val="3307706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a:xfrm>
            <a:off x="628649" y="1490346"/>
            <a:ext cx="7886700" cy="2700654"/>
          </a:xfrm>
        </p:spPr>
        <p:txBody>
          <a:bodyPr>
            <a:normAutofit/>
          </a:bodyPr>
          <a:lstStyle/>
          <a:p>
            <a:pPr>
              <a:lnSpc>
                <a:spcPct val="150000"/>
              </a:lnSpc>
            </a:pPr>
            <a:r>
              <a:rPr lang="ja-JP" altLang="en-US" sz="2400"/>
              <a:t>自動運転車群制御アルゴリズムのモデル化</a:t>
            </a:r>
            <a:endParaRPr lang="en-US" altLang="ja-JP" sz="2400" dirty="0"/>
          </a:p>
          <a:p>
            <a:pPr>
              <a:lnSpc>
                <a:spcPct val="150000"/>
              </a:lnSpc>
            </a:pPr>
            <a:r>
              <a:rPr lang="ja-JP" altLang="en-US" sz="2400"/>
              <a:t>群制御アルゴリズムが衝突回避や時間制約などの性質を満たすか形式的に記述し，モデル検査を用いた検証</a:t>
            </a:r>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10769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BAD1E0-3E17-5B48-BCFC-03ADFDBDC3EB}"/>
              </a:ext>
            </a:extLst>
          </p:cNvPr>
          <p:cNvSpPr>
            <a:spLocks noGrp="1"/>
          </p:cNvSpPr>
          <p:nvPr>
            <p:ph type="title"/>
          </p:nvPr>
        </p:nvSpPr>
        <p:spPr/>
        <p:txBody>
          <a:bodyPr/>
          <a:lstStyle/>
          <a:p>
            <a:r>
              <a:rPr kumimoji="1" lang="ja-JP" altLang="en-US"/>
              <a:t>手法</a:t>
            </a:r>
          </a:p>
        </p:txBody>
      </p:sp>
      <p:sp>
        <p:nvSpPr>
          <p:cNvPr id="3" name="コンテンツ プレースホルダー 2">
            <a:extLst>
              <a:ext uri="{FF2B5EF4-FFF2-40B4-BE49-F238E27FC236}">
                <a16:creationId xmlns:a16="http://schemas.microsoft.com/office/drawing/2014/main" id="{9C8468CF-D969-8541-8A18-CE97AEF774AA}"/>
              </a:ext>
            </a:extLst>
          </p:cNvPr>
          <p:cNvSpPr>
            <a:spLocks noGrp="1"/>
          </p:cNvSpPr>
          <p:nvPr>
            <p:ph idx="1"/>
          </p:nvPr>
        </p:nvSpPr>
        <p:spPr/>
        <p:txBody>
          <a:bodyPr/>
          <a:lstStyle/>
          <a:p>
            <a:r>
              <a:rPr kumimoji="1" lang="ja-JP" altLang="en-US"/>
              <a:t>モデル検査を採用した理由</a:t>
            </a:r>
          </a:p>
        </p:txBody>
      </p:sp>
      <p:sp>
        <p:nvSpPr>
          <p:cNvPr id="4" name="日付プレースホルダー 3">
            <a:extLst>
              <a:ext uri="{FF2B5EF4-FFF2-40B4-BE49-F238E27FC236}">
                <a16:creationId xmlns:a16="http://schemas.microsoft.com/office/drawing/2014/main" id="{A8146232-1A42-B143-B4B3-492B3A7FF52B}"/>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9033992C-B71D-7248-B93E-B2191141D81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CD8B789A-958B-2A4B-A127-EA949F4819BC}"/>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2126858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1090295"/>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博士前期課程中間発表</a:t>
            </a:r>
          </a:p>
        </p:txBody>
      </p:sp>
      <p:pic>
        <p:nvPicPr>
          <p:cNvPr id="7" name="コンテンツ プレースホルダー 4">
            <a:extLst>
              <a:ext uri="{FF2B5EF4-FFF2-40B4-BE49-F238E27FC236}">
                <a16:creationId xmlns:a16="http://schemas.microsoft.com/office/drawing/2014/main" id="{C9ED13C2-C0D3-F44D-9B25-C66405034C8F}"/>
              </a:ext>
            </a:extLst>
          </p:cNvPr>
          <p:cNvPicPr>
            <a:picLocks noChangeAspect="1"/>
          </p:cNvPicPr>
          <p:nvPr/>
        </p:nvPicPr>
        <p:blipFill>
          <a:blip r:embed="rId3"/>
          <a:stretch>
            <a:fillRect/>
          </a:stretch>
        </p:blipFill>
        <p:spPr>
          <a:xfrm>
            <a:off x="2152617" y="3169128"/>
            <a:ext cx="4899725" cy="2440154"/>
          </a:xfrm>
          <a:prstGeom prst="rect">
            <a:avLst/>
          </a:prstGeom>
        </p:spPr>
      </p:pic>
      <p:sp>
        <p:nvSpPr>
          <p:cNvPr id="8" name="テキスト ボックス 7">
            <a:extLst>
              <a:ext uri="{FF2B5EF4-FFF2-40B4-BE49-F238E27FC236}">
                <a16:creationId xmlns:a16="http://schemas.microsoft.com/office/drawing/2014/main" id="{FD711829-F8B0-654D-93D6-B0C60C0B64F7}"/>
              </a:ext>
            </a:extLst>
          </p:cNvPr>
          <p:cNvSpPr txBox="1"/>
          <p:nvPr/>
        </p:nvSpPr>
        <p:spPr>
          <a:xfrm>
            <a:off x="132657" y="5733810"/>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Tree>
    <p:extLst>
      <p:ext uri="{BB962C8B-B14F-4D97-AF65-F5344CB8AC3E}">
        <p14:creationId xmlns:p14="http://schemas.microsoft.com/office/powerpoint/2010/main" val="4126297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118BAE-42B0-2343-9489-EFC424743ACB}"/>
              </a:ext>
            </a:extLst>
          </p:cNvPr>
          <p:cNvSpPr>
            <a:spLocks noGrp="1"/>
          </p:cNvSpPr>
          <p:nvPr>
            <p:ph type="title"/>
          </p:nvPr>
        </p:nvSpPr>
        <p:spPr/>
        <p:txBody>
          <a:bodyPr/>
          <a:lstStyle/>
          <a:p>
            <a:r>
              <a:rPr kumimoji="1" lang="en-US" altLang="ja-JP" dirty="0"/>
              <a:t>UPPAAL</a:t>
            </a:r>
            <a:endParaRPr kumimoji="1" lang="ja-JP" altLang="en-US"/>
          </a:p>
        </p:txBody>
      </p:sp>
      <p:sp>
        <p:nvSpPr>
          <p:cNvPr id="3" name="コンテンツ プレースホルダー 2">
            <a:extLst>
              <a:ext uri="{FF2B5EF4-FFF2-40B4-BE49-F238E27FC236}">
                <a16:creationId xmlns:a16="http://schemas.microsoft.com/office/drawing/2014/main" id="{AB628266-6F0D-7342-8CD3-88EDFCBD1E02}"/>
              </a:ext>
            </a:extLst>
          </p:cNvPr>
          <p:cNvSpPr>
            <a:spLocks noGrp="1"/>
          </p:cNvSpPr>
          <p:nvPr>
            <p:ph idx="1"/>
          </p:nvPr>
        </p:nvSpPr>
        <p:spPr/>
        <p:txBody>
          <a:bodyPr/>
          <a:lstStyle/>
          <a:p>
            <a:pPr>
              <a:lnSpc>
                <a:spcPct val="150000"/>
              </a:lnSpc>
            </a:pPr>
            <a:r>
              <a:rPr lang="ja-JP" altLang="en-US" sz="2400">
                <a:latin typeface="+mn-ea"/>
              </a:rPr>
              <a:t>モデル検査ツール</a:t>
            </a:r>
            <a:r>
              <a:rPr lang="en" altLang="ja-JP" sz="2400" dirty="0">
                <a:latin typeface="+mn-ea"/>
              </a:rPr>
              <a:t>UPPAAL</a:t>
            </a:r>
            <a:endParaRPr lang="en-US" altLang="ja-JP" sz="2400" dirty="0">
              <a:latin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a:p>
        </p:txBody>
      </p:sp>
      <p:sp>
        <p:nvSpPr>
          <p:cNvPr id="4" name="日付プレースホルダー 3">
            <a:extLst>
              <a:ext uri="{FF2B5EF4-FFF2-40B4-BE49-F238E27FC236}">
                <a16:creationId xmlns:a16="http://schemas.microsoft.com/office/drawing/2014/main" id="{8C672B83-8018-714C-838F-D1B76C06BB8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6EAEA8C-CDA3-8848-AEF2-D161B05DDF9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DF8FCCD7-78BD-0947-BC27-EA4E7AEB2372}"/>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spTree>
    <p:extLst>
      <p:ext uri="{BB962C8B-B14F-4D97-AF65-F5344CB8AC3E}">
        <p14:creationId xmlns:p14="http://schemas.microsoft.com/office/powerpoint/2010/main" val="4023645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913314-FA37-B842-8E86-B74893BC613D}"/>
              </a:ext>
            </a:extLst>
          </p:cNvPr>
          <p:cNvSpPr>
            <a:spLocks noGrp="1"/>
          </p:cNvSpPr>
          <p:nvPr>
            <p:ph type="title"/>
          </p:nvPr>
        </p:nvSpPr>
        <p:spPr/>
        <p:txBody>
          <a:bodyPr/>
          <a:lstStyle/>
          <a:p>
            <a:r>
              <a:rPr kumimoji="1" lang="ja-JP" altLang="en-US"/>
              <a:t>交差点通過車両モデル</a:t>
            </a:r>
          </a:p>
        </p:txBody>
      </p:sp>
      <p:sp>
        <p:nvSpPr>
          <p:cNvPr id="3" name="コンテンツ プレースホルダー 2">
            <a:extLst>
              <a:ext uri="{FF2B5EF4-FFF2-40B4-BE49-F238E27FC236}">
                <a16:creationId xmlns:a16="http://schemas.microsoft.com/office/drawing/2014/main" id="{D6C82DED-0BF6-044E-B05F-BB1B473EA37A}"/>
              </a:ext>
            </a:extLst>
          </p:cNvPr>
          <p:cNvSpPr>
            <a:spLocks noGrp="1"/>
          </p:cNvSpPr>
          <p:nvPr>
            <p:ph idx="1"/>
          </p:nvPr>
        </p:nvSpPr>
        <p:spPr>
          <a:xfrm>
            <a:off x="628650" y="1524000"/>
            <a:ext cx="7886700" cy="3215640"/>
          </a:xfrm>
        </p:spPr>
        <p:txBody>
          <a:bodyPr>
            <a:normAutofit/>
          </a:bodyPr>
          <a:lstStyle/>
          <a:p>
            <a:r>
              <a:rPr kumimoji="1" lang="ja-JP" altLang="en-US" sz="2400"/>
              <a:t>信号がなく，片側</a:t>
            </a:r>
            <a:r>
              <a:rPr kumimoji="1" lang="en-US" altLang="ja-JP" sz="2400" dirty="0"/>
              <a:t>1</a:t>
            </a:r>
            <a:r>
              <a:rPr kumimoji="1" lang="ja-JP" altLang="en-US" sz="2400"/>
              <a:t>車線で右折レーンのない交差点</a:t>
            </a:r>
            <a:endParaRPr kumimoji="1" lang="en-US" altLang="ja-JP" sz="2400" dirty="0"/>
          </a:p>
          <a:p>
            <a:r>
              <a:rPr kumimoji="1" lang="ja-JP" altLang="en-US" sz="2400"/>
              <a:t>次の様なモデルを考える</a:t>
            </a:r>
            <a:endParaRPr kumimoji="1" lang="en-US" altLang="ja-JP" sz="2400" dirty="0"/>
          </a:p>
          <a:p>
            <a:pPr lvl="1"/>
            <a:r>
              <a:rPr lang="ja-JP" altLang="en-US" sz="2000"/>
              <a:t>交差点の使用権を管理するモデル</a:t>
            </a:r>
            <a:endParaRPr kumimoji="1" lang="en-US" altLang="ja-JP" sz="2000" dirty="0"/>
          </a:p>
          <a:p>
            <a:pPr lvl="1"/>
            <a:r>
              <a:rPr kumimoji="1" lang="ja-JP" altLang="en-US" sz="2000"/>
              <a:t>車両は交差点に対して進入する向きと，進行方向を保持するモデル</a:t>
            </a:r>
            <a:endParaRPr kumimoji="1" lang="en-US" altLang="ja-JP" sz="2000" dirty="0"/>
          </a:p>
        </p:txBody>
      </p:sp>
      <p:sp>
        <p:nvSpPr>
          <p:cNvPr id="4" name="日付プレースホルダー 3">
            <a:extLst>
              <a:ext uri="{FF2B5EF4-FFF2-40B4-BE49-F238E27FC236}">
                <a16:creationId xmlns:a16="http://schemas.microsoft.com/office/drawing/2014/main" id="{1B86F1DF-73CA-BA46-B337-530D36454DC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981492B-753F-D34E-BE19-CABACD45A30F}"/>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AF64E70-0465-004E-A5E0-EC0959C0A511}"/>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spTree>
    <p:extLst>
      <p:ext uri="{BB962C8B-B14F-4D97-AF65-F5344CB8AC3E}">
        <p14:creationId xmlns:p14="http://schemas.microsoft.com/office/powerpoint/2010/main" val="417543426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2999</TotalTime>
  <Words>2732</Words>
  <Application>Microsoft Macintosh PowerPoint</Application>
  <PresentationFormat>画面に合わせる (4:3)</PresentationFormat>
  <Paragraphs>270</Paragraphs>
  <Slides>28</Slides>
  <Notes>22</Notes>
  <HiddenSlides>8</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28</vt:i4>
      </vt:variant>
    </vt:vector>
  </HeadingPairs>
  <TitlesOfParts>
    <vt:vector size="37" baseType="lpstr">
      <vt:lpstr>Arial Regular</vt:lpstr>
      <vt:lpstr>Hiragino Sans W3</vt:lpstr>
      <vt:lpstr>メイリオ</vt:lpstr>
      <vt:lpstr>メイリオ</vt:lpstr>
      <vt:lpstr>游ゴシック</vt:lpstr>
      <vt:lpstr>Arial</vt:lpstr>
      <vt:lpstr>Century Gothic</vt:lpstr>
      <vt:lpstr>Courier New</vt:lpstr>
      <vt:lpstr>Office テーマ</vt:lpstr>
      <vt:lpstr>自動運転車群制御アルゴリズムの時間オートマトンによるモデリングと検証</vt:lpstr>
      <vt:lpstr>研究背景</vt:lpstr>
      <vt:lpstr>研究背景</vt:lpstr>
      <vt:lpstr>研究目的</vt:lpstr>
      <vt:lpstr>目的</vt:lpstr>
      <vt:lpstr>手法</vt:lpstr>
      <vt:lpstr>モデル検査</vt:lpstr>
      <vt:lpstr>UPPAAL</vt:lpstr>
      <vt:lpstr>交差点通過車両モデル</vt:lpstr>
      <vt:lpstr>UPPAALモデル（使用権モデル）</vt:lpstr>
      <vt:lpstr>UPPAALモデル（システム定義）</vt:lpstr>
      <vt:lpstr>シミュレーション(1/2)</vt:lpstr>
      <vt:lpstr>シミュレーション(2/2)</vt:lpstr>
      <vt:lpstr>検証</vt:lpstr>
      <vt:lpstr>デッドロック検証</vt:lpstr>
      <vt:lpstr>通過時間の検証</vt:lpstr>
      <vt:lpstr>通過の最小時間の検証</vt:lpstr>
      <vt:lpstr>UPPAALモデル（追従モデル）</vt:lpstr>
      <vt:lpstr>シミュレーション</vt:lpstr>
      <vt:lpstr>まとめと今後の課題</vt:lpstr>
      <vt:lpstr>5つのLockを使った交差点モデル</vt:lpstr>
      <vt:lpstr>本研究のアプローチ</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111</cp:revision>
  <cp:lastPrinted>2019-05-21T04:36:14Z</cp:lastPrinted>
  <dcterms:created xsi:type="dcterms:W3CDTF">2019-02-12T08:19:39Z</dcterms:created>
  <dcterms:modified xsi:type="dcterms:W3CDTF">2019-11-27T09:03:03Z</dcterms:modified>
</cp:coreProperties>
</file>

<file path=docProps/thumbnail.jpeg>
</file>